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Haettenschweiler" panose="020B0706040902060204" pitchFamily="34" charset="0"/>
      <p:regular r:id="rId13"/>
    </p:embeddedFont>
    <p:embeddedFont>
      <p:font typeface="Helios" panose="020B0604020202020204" charset="0"/>
      <p:regular r:id="rId14"/>
    </p:embeddedFont>
    <p:embeddedFont>
      <p:font typeface="Helios Bold" panose="020B0604020202020204" charset="0"/>
      <p:regular r:id="rId15"/>
    </p:embeddedFont>
    <p:embeddedFont>
      <p:font typeface="Klein Bold" panose="020B0604020202020204" charset="0"/>
      <p:regular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00800" y="4229100"/>
            <a:ext cx="1010177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6600" dirty="0">
                <a:solidFill>
                  <a:srgbClr val="002060"/>
                </a:solidFill>
                <a:latin typeface="Haettenschweiler" panose="020B0706040902060204" pitchFamily="34" charset="0"/>
                <a:ea typeface="Helios"/>
                <a:cs typeface="Helios"/>
                <a:sym typeface="Helios"/>
              </a:rPr>
              <a:t>The Rise of Voice Search Optimization in Web 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F6EEF-4928-7326-249C-5ECD372FFA7F}"/>
              </a:ext>
            </a:extLst>
          </p:cNvPr>
          <p:cNvSpPr/>
          <p:nvPr/>
        </p:nvSpPr>
        <p:spPr>
          <a:xfrm>
            <a:off x="10420587" y="5524438"/>
            <a:ext cx="1335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aettenschweiler" panose="020B0706040902060204" pitchFamily="34" charset="0"/>
                <a:ea typeface="Helios"/>
                <a:cs typeface="Helios"/>
                <a:sym typeface="Helios"/>
              </a:rPr>
              <a:t>IT329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800" y="2933700"/>
            <a:ext cx="6044810" cy="1442617"/>
            <a:chOff x="0" y="-47625"/>
            <a:chExt cx="8059746" cy="1923489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8059746" cy="987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50"/>
                </a:lnSpc>
              </a:pPr>
              <a:r>
                <a:rPr lang="en-US" sz="4500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Work Of Students: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8262"/>
              <a:ext cx="714358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4E2E774-B6A1-82A1-CA6A-FF87187C7215}"/>
              </a:ext>
            </a:extLst>
          </p:cNvPr>
          <p:cNvSpPr/>
          <p:nvPr/>
        </p:nvSpPr>
        <p:spPr>
          <a:xfrm>
            <a:off x="5962555" y="4681835"/>
            <a:ext cx="6362897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Walaa Saif Al-</a:t>
            </a:r>
            <a:r>
              <a:rPr lang="en-US" sz="5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eslam</a:t>
            </a:r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Maha </a:t>
            </a:r>
            <a:r>
              <a:rPr lang="en-US" sz="5400" b="0" i="0" dirty="0" err="1">
                <a:effectLst/>
                <a:latin typeface="Open Sans" panose="020B0606030504020204" pitchFamily="34" charset="0"/>
              </a:rPr>
              <a:t>Albakr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Hatoun </a:t>
            </a:r>
            <a:r>
              <a:rPr lang="en-US" sz="5400" b="0" i="0" dirty="0" err="1">
                <a:effectLst/>
                <a:latin typeface="Open Sans" panose="020B0606030504020204" pitchFamily="34" charset="0"/>
              </a:rPr>
              <a:t>Almogherah</a:t>
            </a:r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Lana </a:t>
            </a:r>
            <a:r>
              <a:rPr lang="en-US" sz="5400" b="0" i="0" dirty="0" err="1">
                <a:effectLst/>
                <a:latin typeface="Open Sans" panose="020B0606030504020204" pitchFamily="34" charset="0"/>
              </a:rPr>
              <a:t>Albogami</a:t>
            </a:r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37B47-F98D-0693-C593-1B98F16B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2C68A6-60E6-749C-6EFD-4ECDD0767724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A74CE7-7BBF-59AB-6E15-A72BD5C66FBA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7DF4B8-8E2A-FC21-A739-299022376E23}"/>
                </a:ext>
              </a:extLst>
            </p:cNvPr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8C066D-0D47-97C1-A4DC-2E066A6A41E9}"/>
              </a:ext>
            </a:extLst>
          </p:cNvPr>
          <p:cNvGrpSpPr/>
          <p:nvPr/>
        </p:nvGrpSpPr>
        <p:grpSpPr>
          <a:xfrm>
            <a:off x="1615733" y="4666073"/>
            <a:ext cx="6044810" cy="1442617"/>
            <a:chOff x="0" y="-47625"/>
            <a:chExt cx="8059746" cy="1923489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B89A85E-D7E2-F77D-A57A-2D7B8A3E04F1}"/>
                </a:ext>
              </a:extLst>
            </p:cNvPr>
            <p:cNvSpPr txBox="1"/>
            <p:nvPr/>
          </p:nvSpPr>
          <p:spPr>
            <a:xfrm>
              <a:off x="0" y="-47625"/>
              <a:ext cx="8059746" cy="987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50"/>
                </a:lnSpc>
              </a:pPr>
              <a:r>
                <a:rPr lang="en-US" sz="4500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References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98E7A83-42ED-B880-9E27-8B7EBA744925}"/>
                </a:ext>
              </a:extLst>
            </p:cNvPr>
            <p:cNvSpPr txBox="1"/>
            <p:nvPr/>
          </p:nvSpPr>
          <p:spPr>
            <a:xfrm>
              <a:off x="0" y="1168262"/>
              <a:ext cx="714358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147B698-A6C2-E9D4-1C14-182FD6F3629B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B2F240C2-1064-F10F-98DF-5207530EA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1088E90-30FC-1D9A-EE3F-AE51E3E5A94C}"/>
              </a:ext>
            </a:extLst>
          </p:cNvPr>
          <p:cNvSpPr txBox="1"/>
          <p:nvPr/>
        </p:nvSpPr>
        <p:spPr>
          <a:xfrm>
            <a:off x="4919896" y="2945816"/>
            <a:ext cx="13368104" cy="685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ctr">
              <a:lnSpc>
                <a:spcPts val="3639"/>
              </a:lnSpc>
              <a:spcBef>
                <a:spcPct val="0"/>
              </a:spcBef>
              <a:buAutoNum type="arabicPeriod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LinkedIn. (2025). Linkedin.com. https://www.linkedin.com/pulse/voice-search-seo-preparing-future-omoseye-alebiosu</a:t>
            </a:r>
          </a:p>
          <a:p>
            <a:pPr marL="561339" lvl="1" indent="-280669" algn="ctr">
              <a:lnSpc>
                <a:spcPts val="3639"/>
              </a:lnSpc>
              <a:spcBef>
                <a:spcPct val="0"/>
              </a:spcBef>
              <a:buAutoNum type="arabicPeriod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Akhtar, S. (2024, February 6). SEO Secrets Revealed: Techniques for Higher Rankings. https://www.researchgate.net/publication/377981890_SEO_Secrets_Revealed_Techniques_for_Higher_Rankings</a:t>
            </a:r>
          </a:p>
          <a:p>
            <a:pPr marL="561339" lvl="1" indent="-280669" algn="ctr">
              <a:lnSpc>
                <a:spcPts val="3639"/>
              </a:lnSpc>
              <a:spcBef>
                <a:spcPct val="0"/>
              </a:spcBef>
              <a:buAutoNum type="arabicPeriod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Tie Soben. (2025, March 12). Plang Phalla. Plang Phalla. https://plangphalla.com/the-future-is-now-how-digital-marketing-will-wow-you-in-2025/</a:t>
            </a:r>
          </a:p>
          <a:p>
            <a:pPr marL="561339" lvl="1" indent="-280669" algn="ctr">
              <a:lnSpc>
                <a:spcPts val="3639"/>
              </a:lnSpc>
              <a:spcBef>
                <a:spcPct val="0"/>
              </a:spcBef>
              <a:buAutoNum type="arabicPeriod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Biggi, N. (2024, December 27). The Future of Voice Search Optimization: What Businesses Need to Know. The Gorilla Agency – Award Winning | Portland Digital Marketing Agency. https://www.gorillaagency.com/voice-search-marketing/</a:t>
            </a:r>
          </a:p>
          <a:p>
            <a:pPr marL="561339" lvl="1" indent="-280669" algn="ctr">
              <a:lnSpc>
                <a:spcPts val="3639"/>
              </a:lnSpc>
              <a:spcBef>
                <a:spcPct val="0"/>
              </a:spcBef>
              <a:buAutoNum type="arabicPeriod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Goodchild, K. (2020, May 5). Google’s Local Algorithm and Local Ranking Factors - BrightLocal. BrightLocal. https://www.brightlocal.com/learn/local-seo/introduction-to-local-seo/google-local-search-algorithm/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  <p:extLst>
      <p:ext uri="{BB962C8B-B14F-4D97-AF65-F5344CB8AC3E}">
        <p14:creationId xmlns:p14="http://schemas.microsoft.com/office/powerpoint/2010/main" val="348476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998019" y="1978613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563" r="-27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048676"/>
            <a:ext cx="9354333" cy="7284085"/>
            <a:chOff x="0" y="-76200"/>
            <a:chExt cx="12472444" cy="9712113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2472444" cy="463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What is Voice Search Optimization?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81811"/>
              <a:ext cx="11260379" cy="4454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Definition</a:t>
              </a:r>
            </a:p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"Voice Sea</a:t>
              </a:r>
              <a:r>
                <a:rPr lang="en-US" sz="31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rch Optimization is the process of improving a website’s content, structure, and metadata so that it appears in spoken search results provided by virtual assistants." [1]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61BA9E71-94E7-86EF-199F-60C98EC9E16A}"/>
              </a:ext>
            </a:extLst>
          </p:cNvPr>
          <p:cNvSpPr/>
          <p:nvPr/>
        </p:nvSpPr>
        <p:spPr>
          <a:xfrm>
            <a:off x="8600262" y="4146746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8689813" y="1987240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89580" y="5482590"/>
            <a:ext cx="7799164" cy="3126951"/>
            <a:chOff x="0" y="0"/>
            <a:chExt cx="10398886" cy="416926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27948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9401" y="1349869"/>
              <a:ext cx="10279485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Develope</a:t>
              </a:r>
              <a:r>
                <a:rPr lang="en-US" sz="3000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rs must adapt web content to respond to this shift by optimizing for natural language, featured snippets, and structured data. [2]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3450" y="4861613"/>
            <a:ext cx="6746873" cy="2164080"/>
            <a:chOff x="0" y="-76200"/>
            <a:chExt cx="8995831" cy="28854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8995831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Description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01638"/>
              <a:ext cx="705840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79131" y="1046268"/>
            <a:ext cx="7877337" cy="4691778"/>
            <a:chOff x="0" y="0"/>
            <a:chExt cx="10503116" cy="625570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1050311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95543"/>
              <a:ext cx="10503116" cy="496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Voice sea</a:t>
              </a:r>
              <a:r>
                <a:rPr lang="en-US" sz="3000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rch is rapidly becoming a preferred method of searching on mobile and smart devices. 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Unlike text-based searches, voice queries are longer, more conversational, and question-based.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35187" y="1515588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24358" y="17047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33254" y="2143069"/>
            <a:ext cx="425574" cy="566744"/>
          </a:xfrm>
          <a:custGeom>
            <a:avLst/>
            <a:gdLst/>
            <a:ahLst/>
            <a:cxnLst/>
            <a:rect l="l" t="t" r="r" b="b"/>
            <a:pathLst>
              <a:path w="425574" h="56674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35187" y="4232646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24358" y="4421817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35187" y="6946087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24358" y="71352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610812" y="4805196"/>
            <a:ext cx="670457" cy="676608"/>
          </a:xfrm>
          <a:custGeom>
            <a:avLst/>
            <a:gdLst/>
            <a:ahLst/>
            <a:cxnLst/>
            <a:rect l="l" t="t" r="r" b="b"/>
            <a:pathLst>
              <a:path w="670457" h="676608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733254" y="754328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5846723"/>
            <a:ext cx="3393117" cy="3393117"/>
          </a:xfrm>
          <a:custGeom>
            <a:avLst/>
            <a:gdLst/>
            <a:ahLst/>
            <a:cxnLst/>
            <a:rect l="l" t="t" r="r" b="b"/>
            <a:pathLst>
              <a:path w="3393117" h="3393117">
                <a:moveTo>
                  <a:pt x="0" y="0"/>
                </a:moveTo>
                <a:lnTo>
                  <a:pt x="3393117" y="0"/>
                </a:lnTo>
                <a:lnTo>
                  <a:pt x="3393117" y="3393118"/>
                </a:lnTo>
                <a:lnTo>
                  <a:pt x="0" y="33931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3903515"/>
            <a:ext cx="5534402" cy="2217556"/>
            <a:chOff x="0" y="-47625"/>
            <a:chExt cx="7379203" cy="29567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7379203" cy="199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50"/>
                </a:lnSpc>
              </a:pPr>
              <a:r>
                <a:rPr lang="en-US" sz="4500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Why Voice Search Matters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01514"/>
              <a:ext cx="702510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101860" y="1760379"/>
            <a:ext cx="572490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Over 50% </a:t>
            </a:r>
            <a:r>
              <a:rPr lang="en-US" sz="3000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of searches are now done by voice [3].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endParaRPr lang="en-US" sz="3000" b="1" u="none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endParaRPr lang="en-US" sz="3000" b="1" u="none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101860" y="4170204"/>
            <a:ext cx="6032393" cy="2385153"/>
            <a:chOff x="0" y="0"/>
            <a:chExt cx="8043191" cy="318020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8043191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Devices like </a:t>
              </a:r>
              <a:r>
                <a:rPr lang="en-US" sz="3000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Google Home, Alexa, and Siri dominate how users retrieve information.[4]</a:t>
              </a:r>
            </a:p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591982"/>
              <a:ext cx="8043191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55607" y="6892965"/>
            <a:ext cx="6032393" cy="1927953"/>
            <a:chOff x="0" y="0"/>
            <a:chExt cx="8043191" cy="257060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8043191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V</a:t>
              </a:r>
              <a:r>
                <a:rPr lang="en-US" sz="3000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oice search is faster and more convenient for mobile users.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82382"/>
              <a:ext cx="8043191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069" y="3453384"/>
            <a:ext cx="3536154" cy="1788065"/>
            <a:chOff x="0" y="0"/>
            <a:chExt cx="931333" cy="470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333" cy="470931"/>
            </a:xfrm>
            <a:custGeom>
              <a:avLst/>
              <a:gdLst/>
              <a:ahLst/>
              <a:cxnLst/>
              <a:rect l="l" t="t" r="r" b="b"/>
              <a:pathLst>
                <a:path w="931333" h="470931">
                  <a:moveTo>
                    <a:pt x="218936" y="0"/>
                  </a:moveTo>
                  <a:lnTo>
                    <a:pt x="712396" y="0"/>
                  </a:lnTo>
                  <a:cubicBezTo>
                    <a:pt x="833312" y="0"/>
                    <a:pt x="931333" y="98021"/>
                    <a:pt x="931333" y="218936"/>
                  </a:cubicBezTo>
                  <a:lnTo>
                    <a:pt x="931333" y="251995"/>
                  </a:lnTo>
                  <a:cubicBezTo>
                    <a:pt x="931333" y="372910"/>
                    <a:pt x="833312" y="470931"/>
                    <a:pt x="712396" y="470931"/>
                  </a:cubicBezTo>
                  <a:lnTo>
                    <a:pt x="218936" y="470931"/>
                  </a:lnTo>
                  <a:cubicBezTo>
                    <a:pt x="98021" y="470931"/>
                    <a:pt x="0" y="372910"/>
                    <a:pt x="0" y="251995"/>
                  </a:cubicBezTo>
                  <a:lnTo>
                    <a:pt x="0" y="218936"/>
                  </a:lnTo>
                  <a:cubicBezTo>
                    <a:pt x="0" y="98021"/>
                    <a:pt x="98021" y="0"/>
                    <a:pt x="2189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31333" cy="518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FAQS WITH CONVERSATIONAL LANGUAGE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069" y="5781236"/>
            <a:ext cx="3536154" cy="1702105"/>
            <a:chOff x="0" y="0"/>
            <a:chExt cx="931333" cy="448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1333" cy="448291"/>
            </a:xfrm>
            <a:custGeom>
              <a:avLst/>
              <a:gdLst/>
              <a:ahLst/>
              <a:cxnLst/>
              <a:rect l="l" t="t" r="r" b="b"/>
              <a:pathLst>
                <a:path w="931333" h="448291">
                  <a:moveTo>
                    <a:pt x="218936" y="0"/>
                  </a:moveTo>
                  <a:lnTo>
                    <a:pt x="712396" y="0"/>
                  </a:lnTo>
                  <a:cubicBezTo>
                    <a:pt x="833312" y="0"/>
                    <a:pt x="931333" y="98021"/>
                    <a:pt x="931333" y="218936"/>
                  </a:cubicBezTo>
                  <a:lnTo>
                    <a:pt x="931333" y="229355"/>
                  </a:lnTo>
                  <a:cubicBezTo>
                    <a:pt x="931333" y="350270"/>
                    <a:pt x="833312" y="448291"/>
                    <a:pt x="712396" y="448291"/>
                  </a:cubicBezTo>
                  <a:lnTo>
                    <a:pt x="218936" y="448291"/>
                  </a:lnTo>
                  <a:cubicBezTo>
                    <a:pt x="98021" y="448291"/>
                    <a:pt x="0" y="350270"/>
                    <a:pt x="0" y="229355"/>
                  </a:cubicBezTo>
                  <a:lnTo>
                    <a:pt x="0" y="218936"/>
                  </a:lnTo>
                  <a:cubicBezTo>
                    <a:pt x="0" y="98021"/>
                    <a:pt x="98021" y="0"/>
                    <a:pt x="21893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31333" cy="495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LOCAL SEO &amp; “NEAR ME” SEARCHES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3069" y="8135859"/>
            <a:ext cx="3536154" cy="1482406"/>
            <a:chOff x="0" y="0"/>
            <a:chExt cx="931333" cy="390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1333" cy="390428"/>
            </a:xfrm>
            <a:custGeom>
              <a:avLst/>
              <a:gdLst/>
              <a:ahLst/>
              <a:cxnLst/>
              <a:rect l="l" t="t" r="r" b="b"/>
              <a:pathLst>
                <a:path w="931333" h="390428">
                  <a:moveTo>
                    <a:pt x="195214" y="0"/>
                  </a:moveTo>
                  <a:lnTo>
                    <a:pt x="736119" y="0"/>
                  </a:lnTo>
                  <a:cubicBezTo>
                    <a:pt x="787893" y="0"/>
                    <a:pt x="837546" y="20567"/>
                    <a:pt x="874156" y="57177"/>
                  </a:cubicBezTo>
                  <a:cubicBezTo>
                    <a:pt x="910766" y="93787"/>
                    <a:pt x="931333" y="143440"/>
                    <a:pt x="931333" y="195214"/>
                  </a:cubicBezTo>
                  <a:lnTo>
                    <a:pt x="931333" y="195214"/>
                  </a:lnTo>
                  <a:cubicBezTo>
                    <a:pt x="931333" y="246988"/>
                    <a:pt x="910766" y="296641"/>
                    <a:pt x="874156" y="333251"/>
                  </a:cubicBezTo>
                  <a:cubicBezTo>
                    <a:pt x="837546" y="369861"/>
                    <a:pt x="787893" y="390428"/>
                    <a:pt x="736119" y="390428"/>
                  </a:cubicBezTo>
                  <a:lnTo>
                    <a:pt x="195214" y="390428"/>
                  </a:lnTo>
                  <a:cubicBezTo>
                    <a:pt x="143440" y="390428"/>
                    <a:pt x="93787" y="369861"/>
                    <a:pt x="57177" y="333251"/>
                  </a:cubicBezTo>
                  <a:cubicBezTo>
                    <a:pt x="20567" y="296641"/>
                    <a:pt x="0" y="246988"/>
                    <a:pt x="0" y="195214"/>
                  </a:cubicBezTo>
                  <a:lnTo>
                    <a:pt x="0" y="195214"/>
                  </a:lnTo>
                  <a:cubicBezTo>
                    <a:pt x="0" y="143440"/>
                    <a:pt x="20567" y="93787"/>
                    <a:pt x="57177" y="57177"/>
                  </a:cubicBezTo>
                  <a:cubicBezTo>
                    <a:pt x="93787" y="20567"/>
                    <a:pt x="143440" y="0"/>
                    <a:pt x="1952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31333" cy="438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FEATURED SNIPPETS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3283" y="-8868"/>
            <a:ext cx="7494717" cy="10295868"/>
            <a:chOff x="0" y="0"/>
            <a:chExt cx="1973917" cy="2711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73917" cy="2711669"/>
            </a:xfrm>
            <a:custGeom>
              <a:avLst/>
              <a:gdLst/>
              <a:ahLst/>
              <a:cxnLst/>
              <a:rect l="l" t="t" r="r" b="b"/>
              <a:pathLst>
                <a:path w="1973917" h="2711669">
                  <a:moveTo>
                    <a:pt x="0" y="0"/>
                  </a:moveTo>
                  <a:lnTo>
                    <a:pt x="1973917" y="0"/>
                  </a:lnTo>
                  <a:lnTo>
                    <a:pt x="1973917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73917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59518" y="344879"/>
            <a:ext cx="4712963" cy="3140012"/>
          </a:xfrm>
          <a:custGeom>
            <a:avLst/>
            <a:gdLst/>
            <a:ahLst/>
            <a:cxnLst/>
            <a:rect l="l" t="t" r="r" b="b"/>
            <a:pathLst>
              <a:path w="4712963" h="3140012">
                <a:moveTo>
                  <a:pt x="0" y="0"/>
                </a:moveTo>
                <a:lnTo>
                  <a:pt x="4712964" y="0"/>
                </a:lnTo>
                <a:lnTo>
                  <a:pt x="4712964" y="3140012"/>
                </a:lnTo>
                <a:lnTo>
                  <a:pt x="0" y="314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359518" y="3876547"/>
            <a:ext cx="4650064" cy="3098105"/>
          </a:xfrm>
          <a:custGeom>
            <a:avLst/>
            <a:gdLst/>
            <a:ahLst/>
            <a:cxnLst/>
            <a:rect l="l" t="t" r="r" b="b"/>
            <a:pathLst>
              <a:path w="4650064" h="3098105">
                <a:moveTo>
                  <a:pt x="0" y="0"/>
                </a:moveTo>
                <a:lnTo>
                  <a:pt x="4650065" y="0"/>
                </a:lnTo>
                <a:lnTo>
                  <a:pt x="4650065" y="3098105"/>
                </a:lnTo>
                <a:lnTo>
                  <a:pt x="0" y="309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359518" y="7114700"/>
            <a:ext cx="4606905" cy="3075109"/>
          </a:xfrm>
          <a:custGeom>
            <a:avLst/>
            <a:gdLst/>
            <a:ahLst/>
            <a:cxnLst/>
            <a:rect l="l" t="t" r="r" b="b"/>
            <a:pathLst>
              <a:path w="4606905" h="3075109">
                <a:moveTo>
                  <a:pt x="0" y="0"/>
                </a:moveTo>
                <a:lnTo>
                  <a:pt x="4606906" y="0"/>
                </a:lnTo>
                <a:lnTo>
                  <a:pt x="4606906" y="3075109"/>
                </a:lnTo>
                <a:lnTo>
                  <a:pt x="0" y="307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976554" y="3538866"/>
            <a:ext cx="61880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Websi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tes use FAQ sections like: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“How can I reset my password?”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76554" y="5349400"/>
            <a:ext cx="662925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For example, a w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ebsite for a restaurant can include: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“Where’s the best pizza place near me?”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92970" y="8056209"/>
            <a:ext cx="6746567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Web pag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es written in Q&amp;A format are more likely to be read aloud by Google Assistant.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28700" y="1372905"/>
            <a:ext cx="6500368" cy="2018053"/>
            <a:chOff x="0" y="-38100"/>
            <a:chExt cx="8667158" cy="26907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8667158" cy="1761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Examples &amp; Applications of VSO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45035"/>
              <a:ext cx="782488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8485" y="2987144"/>
            <a:ext cx="4148779" cy="3441188"/>
            <a:chOff x="0" y="0"/>
            <a:chExt cx="1621070" cy="1344590"/>
          </a:xfrm>
        </p:grpSpPr>
        <p:sp>
          <p:nvSpPr>
            <p:cNvPr id="3" name="Freeform 3"/>
            <p:cNvSpPr/>
            <p:nvPr/>
          </p:nvSpPr>
          <p:spPr>
            <a:xfrm>
              <a:off x="35066" y="20019"/>
              <a:ext cx="1550939" cy="1304552"/>
            </a:xfrm>
            <a:custGeom>
              <a:avLst/>
              <a:gdLst/>
              <a:ahLst/>
              <a:cxnLst/>
              <a:rect l="l" t="t" r="r" b="b"/>
              <a:pathLst>
                <a:path w="1550939" h="1304552">
                  <a:moveTo>
                    <a:pt x="832921" y="27634"/>
                  </a:moveTo>
                  <a:lnTo>
                    <a:pt x="1528552" y="604623"/>
                  </a:lnTo>
                  <a:cubicBezTo>
                    <a:pt x="1542733" y="616385"/>
                    <a:pt x="1550938" y="633852"/>
                    <a:pt x="1550938" y="652276"/>
                  </a:cubicBezTo>
                  <a:cubicBezTo>
                    <a:pt x="1550938" y="670700"/>
                    <a:pt x="1542733" y="688167"/>
                    <a:pt x="1528552" y="699929"/>
                  </a:cubicBezTo>
                  <a:lnTo>
                    <a:pt x="832921" y="1276918"/>
                  </a:lnTo>
                  <a:cubicBezTo>
                    <a:pt x="799604" y="1304552"/>
                    <a:pt x="751334" y="1304552"/>
                    <a:pt x="718017" y="1276918"/>
                  </a:cubicBezTo>
                  <a:lnTo>
                    <a:pt x="22386" y="699929"/>
                  </a:lnTo>
                  <a:cubicBezTo>
                    <a:pt x="8205" y="688167"/>
                    <a:pt x="0" y="670700"/>
                    <a:pt x="0" y="652276"/>
                  </a:cubicBezTo>
                  <a:cubicBezTo>
                    <a:pt x="0" y="633852"/>
                    <a:pt x="8205" y="616385"/>
                    <a:pt x="22386" y="604623"/>
                  </a:cubicBezTo>
                  <a:lnTo>
                    <a:pt x="718017" y="27634"/>
                  </a:lnTo>
                  <a:cubicBezTo>
                    <a:pt x="751334" y="0"/>
                    <a:pt x="799604" y="0"/>
                    <a:pt x="832921" y="27634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8621" y="164426"/>
              <a:ext cx="1063827" cy="949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Google’s Structured Data Markup Helper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19223" y="1711431"/>
            <a:ext cx="13049553" cy="1447347"/>
            <a:chOff x="0" y="-47625"/>
            <a:chExt cx="17399404" cy="1929795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17399404" cy="987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50"/>
                </a:lnSpc>
              </a:pPr>
              <a:r>
                <a:rPr lang="en-US" sz="4500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Tools &amp; Support Libraries for VSO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45432" y="1174568"/>
              <a:ext cx="1570854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4707" y="6361657"/>
            <a:ext cx="3874907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Helps developers add Schema.org tags so that search engines can better understand the page content.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47264" y="6667834"/>
            <a:ext cx="3874907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 keywo</a:t>
            </a:r>
            <a:r>
              <a: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rd research tool that generates real voice-based queries people ask. 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69822" y="6265651"/>
            <a:ext cx="3874907" cy="320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</a:t>
            </a:r>
            <a:r>
              <a: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rovides speech recognition capabilities directly in the browser for demo and accessibility purposes. 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84393" y="6439234"/>
            <a:ext cx="3874907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SEO </a:t>
            </a:r>
            <a:r>
              <a: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tools that include voice search analytics and content optimization features.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99614" y="3667645"/>
            <a:ext cx="4148779" cy="2080186"/>
            <a:chOff x="0" y="0"/>
            <a:chExt cx="1621070" cy="812800"/>
          </a:xfrm>
        </p:grpSpPr>
        <p:sp>
          <p:nvSpPr>
            <p:cNvPr id="17" name="Freeform 17"/>
            <p:cNvSpPr/>
            <p:nvPr/>
          </p:nvSpPr>
          <p:spPr>
            <a:xfrm>
              <a:off x="46074" y="12401"/>
              <a:ext cx="1528921" cy="787998"/>
            </a:xfrm>
            <a:custGeom>
              <a:avLst/>
              <a:gdLst/>
              <a:ahLst/>
              <a:cxnLst/>
              <a:rect l="l" t="t" r="r" b="b"/>
              <a:pathLst>
                <a:path w="1528921" h="787998">
                  <a:moveTo>
                    <a:pt x="831186" y="21055"/>
                  </a:moveTo>
                  <a:lnTo>
                    <a:pt x="1508271" y="360543"/>
                  </a:lnTo>
                  <a:cubicBezTo>
                    <a:pt x="1520929" y="366890"/>
                    <a:pt x="1528922" y="379838"/>
                    <a:pt x="1528922" y="393999"/>
                  </a:cubicBezTo>
                  <a:cubicBezTo>
                    <a:pt x="1528922" y="408160"/>
                    <a:pt x="1520929" y="421108"/>
                    <a:pt x="1508271" y="427455"/>
                  </a:cubicBezTo>
                  <a:lnTo>
                    <a:pt x="831186" y="766943"/>
                  </a:lnTo>
                  <a:cubicBezTo>
                    <a:pt x="789194" y="787998"/>
                    <a:pt x="739728" y="787998"/>
                    <a:pt x="697736" y="766943"/>
                  </a:cubicBezTo>
                  <a:lnTo>
                    <a:pt x="20651" y="427455"/>
                  </a:lnTo>
                  <a:cubicBezTo>
                    <a:pt x="7993" y="421108"/>
                    <a:pt x="0" y="408160"/>
                    <a:pt x="0" y="393999"/>
                  </a:cubicBezTo>
                  <a:cubicBezTo>
                    <a:pt x="0" y="379838"/>
                    <a:pt x="7993" y="366890"/>
                    <a:pt x="20651" y="360543"/>
                  </a:cubicBezTo>
                  <a:lnTo>
                    <a:pt x="697736" y="21055"/>
                  </a:lnTo>
                  <a:cubicBezTo>
                    <a:pt x="739728" y="0"/>
                    <a:pt x="789194" y="0"/>
                    <a:pt x="831186" y="21055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8621" y="73025"/>
              <a:ext cx="1063827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Answer the Public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09047" y="3186716"/>
            <a:ext cx="4775346" cy="3042045"/>
            <a:chOff x="0" y="0"/>
            <a:chExt cx="1621070" cy="1032672"/>
          </a:xfrm>
        </p:grpSpPr>
        <p:sp>
          <p:nvSpPr>
            <p:cNvPr id="20" name="Freeform 20"/>
            <p:cNvSpPr/>
            <p:nvPr/>
          </p:nvSpPr>
          <p:spPr>
            <a:xfrm>
              <a:off x="35579" y="13587"/>
              <a:ext cx="1549913" cy="1005498"/>
            </a:xfrm>
            <a:custGeom>
              <a:avLst/>
              <a:gdLst/>
              <a:ahLst/>
              <a:cxnLst/>
              <a:rect l="l" t="t" r="r" b="b"/>
              <a:pathLst>
                <a:path w="1549913" h="1005498">
                  <a:moveTo>
                    <a:pt x="829650" y="21255"/>
                  </a:moveTo>
                  <a:lnTo>
                    <a:pt x="1530797" y="467907"/>
                  </a:lnTo>
                  <a:cubicBezTo>
                    <a:pt x="1542703" y="475492"/>
                    <a:pt x="1549912" y="488632"/>
                    <a:pt x="1549912" y="502749"/>
                  </a:cubicBezTo>
                  <a:cubicBezTo>
                    <a:pt x="1549912" y="516866"/>
                    <a:pt x="1542703" y="530006"/>
                    <a:pt x="1530797" y="537591"/>
                  </a:cubicBezTo>
                  <a:lnTo>
                    <a:pt x="829650" y="984244"/>
                  </a:lnTo>
                  <a:cubicBezTo>
                    <a:pt x="796285" y="1005498"/>
                    <a:pt x="753627" y="1005498"/>
                    <a:pt x="720262" y="984244"/>
                  </a:cubicBezTo>
                  <a:lnTo>
                    <a:pt x="19115" y="537591"/>
                  </a:lnTo>
                  <a:cubicBezTo>
                    <a:pt x="7209" y="530006"/>
                    <a:pt x="0" y="516866"/>
                    <a:pt x="0" y="502749"/>
                  </a:cubicBezTo>
                  <a:cubicBezTo>
                    <a:pt x="0" y="488632"/>
                    <a:pt x="7209" y="475492"/>
                    <a:pt x="19115" y="467907"/>
                  </a:cubicBezTo>
                  <a:lnTo>
                    <a:pt x="720262" y="21255"/>
                  </a:lnTo>
                  <a:cubicBezTo>
                    <a:pt x="753627" y="0"/>
                    <a:pt x="796285" y="0"/>
                    <a:pt x="829650" y="21255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8621" y="110816"/>
              <a:ext cx="1063827" cy="744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Web Speech API (JavaScript)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44729" y="3667645"/>
            <a:ext cx="4148779" cy="2080186"/>
            <a:chOff x="0" y="0"/>
            <a:chExt cx="1621070" cy="812800"/>
          </a:xfrm>
        </p:grpSpPr>
        <p:sp>
          <p:nvSpPr>
            <p:cNvPr id="23" name="Freeform 23"/>
            <p:cNvSpPr/>
            <p:nvPr/>
          </p:nvSpPr>
          <p:spPr>
            <a:xfrm>
              <a:off x="46074" y="12401"/>
              <a:ext cx="1528921" cy="787998"/>
            </a:xfrm>
            <a:custGeom>
              <a:avLst/>
              <a:gdLst/>
              <a:ahLst/>
              <a:cxnLst/>
              <a:rect l="l" t="t" r="r" b="b"/>
              <a:pathLst>
                <a:path w="1528921" h="787998">
                  <a:moveTo>
                    <a:pt x="831186" y="21055"/>
                  </a:moveTo>
                  <a:lnTo>
                    <a:pt x="1508271" y="360543"/>
                  </a:lnTo>
                  <a:cubicBezTo>
                    <a:pt x="1520929" y="366890"/>
                    <a:pt x="1528922" y="379838"/>
                    <a:pt x="1528922" y="393999"/>
                  </a:cubicBezTo>
                  <a:cubicBezTo>
                    <a:pt x="1528922" y="408160"/>
                    <a:pt x="1520929" y="421108"/>
                    <a:pt x="1508271" y="427455"/>
                  </a:cubicBezTo>
                  <a:lnTo>
                    <a:pt x="831186" y="766943"/>
                  </a:lnTo>
                  <a:cubicBezTo>
                    <a:pt x="789194" y="787998"/>
                    <a:pt x="739728" y="787998"/>
                    <a:pt x="697736" y="766943"/>
                  </a:cubicBezTo>
                  <a:lnTo>
                    <a:pt x="20651" y="427455"/>
                  </a:lnTo>
                  <a:cubicBezTo>
                    <a:pt x="7993" y="421108"/>
                    <a:pt x="0" y="408160"/>
                    <a:pt x="0" y="393999"/>
                  </a:cubicBezTo>
                  <a:cubicBezTo>
                    <a:pt x="0" y="379838"/>
                    <a:pt x="7993" y="366890"/>
                    <a:pt x="20651" y="360543"/>
                  </a:cubicBezTo>
                  <a:lnTo>
                    <a:pt x="697736" y="21055"/>
                  </a:lnTo>
                  <a:cubicBezTo>
                    <a:pt x="739728" y="0"/>
                    <a:pt x="789194" y="0"/>
                    <a:pt x="831186" y="21055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8621" y="73025"/>
              <a:ext cx="1063827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SEMrush &amp; Moz Pro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5A51B2B0-F143-4895-2788-F398AFDC2F56}"/>
              </a:ext>
            </a:extLst>
          </p:cNvPr>
          <p:cNvSpPr txBox="1"/>
          <p:nvPr/>
        </p:nvSpPr>
        <p:spPr>
          <a:xfrm>
            <a:off x="-4572000" y="647700"/>
            <a:ext cx="13049553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 dirty="0">
                <a:solidFill>
                  <a:srgbClr val="002060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C611E-01E9-63B0-70AE-CC9EBC68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12" y="2176048"/>
            <a:ext cx="12003175" cy="59349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1844510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08998" y="6680503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51707" y="5749290"/>
            <a:ext cx="6619409" cy="2552807"/>
            <a:chOff x="0" y="0"/>
            <a:chExt cx="8825879" cy="34037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82587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95543"/>
              <a:ext cx="8825879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Web Speech</a:t>
              </a:r>
              <a:r>
                <a:rPr lang="en-US" sz="3000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API, Structured Data Markup, and keyword analyzers are essential.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508998" y="4350634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3450" y="4861613"/>
            <a:ext cx="6746873" cy="2164080"/>
            <a:chOff x="0" y="-76200"/>
            <a:chExt cx="8995831" cy="28854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8995831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Conclusion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01638"/>
              <a:ext cx="705840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51707" y="1028700"/>
            <a:ext cx="6507593" cy="5219807"/>
            <a:chOff x="0" y="0"/>
            <a:chExt cx="8676791" cy="695974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67679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95543"/>
              <a:ext cx="8676791" cy="566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Voice Sea</a:t>
              </a:r>
              <a:r>
                <a:rPr lang="en-US" sz="3000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rch Optimization is crucial for modern web development.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Developers must consider natural language, structured data, and mobile-first designs.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625C1-ADBF-7281-CCDF-189A6F19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75B0B99-7DC3-6C83-F0DB-2DE5C18CD62B}"/>
              </a:ext>
            </a:extLst>
          </p:cNvPr>
          <p:cNvGrpSpPr/>
          <p:nvPr/>
        </p:nvGrpSpPr>
        <p:grpSpPr>
          <a:xfrm>
            <a:off x="10751707" y="5749290"/>
            <a:ext cx="6619409" cy="1460124"/>
            <a:chOff x="0" y="0"/>
            <a:chExt cx="8825879" cy="194683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E8A2DB8-C506-C182-31DD-B06CA2EAC159}"/>
                </a:ext>
              </a:extLst>
            </p:cNvPr>
            <p:cNvSpPr txBox="1"/>
            <p:nvPr/>
          </p:nvSpPr>
          <p:spPr>
            <a:xfrm>
              <a:off x="0" y="0"/>
              <a:ext cx="882587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89DB679-564E-74AA-C544-B0FE544AA55C}"/>
                </a:ext>
              </a:extLst>
            </p:cNvPr>
            <p:cNvSpPr txBox="1"/>
            <p:nvPr/>
          </p:nvSpPr>
          <p:spPr>
            <a:xfrm>
              <a:off x="0" y="1295543"/>
              <a:ext cx="8825879" cy="651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2A2B2C-1D76-CBA9-D7D7-F09640B324AE}"/>
              </a:ext>
            </a:extLst>
          </p:cNvPr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F0316EE-235C-10F7-06A9-4381810FCF21}"/>
                </a:ext>
              </a:extLst>
            </p:cNvPr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207C41B-B837-A7C5-F950-73D374600690}"/>
                </a:ext>
              </a:extLst>
            </p:cNvPr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7BA408D-310D-596A-5E5F-1616C97587CD}"/>
              </a:ext>
            </a:extLst>
          </p:cNvPr>
          <p:cNvGrpSpPr/>
          <p:nvPr/>
        </p:nvGrpSpPr>
        <p:grpSpPr>
          <a:xfrm>
            <a:off x="1524000" y="3915435"/>
            <a:ext cx="6746873" cy="2311467"/>
            <a:chOff x="0" y="-76200"/>
            <a:chExt cx="8995831" cy="308195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0778213-3FF1-8C88-204B-44DE3891CB70}"/>
                </a:ext>
              </a:extLst>
            </p:cNvPr>
            <p:cNvSpPr txBox="1"/>
            <p:nvPr/>
          </p:nvSpPr>
          <p:spPr>
            <a:xfrm>
              <a:off x="0" y="-76200"/>
              <a:ext cx="8995831" cy="3081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00206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Any Questions?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962DB87-3262-ABB8-ED75-A24153BA4ABB}"/>
                </a:ext>
              </a:extLst>
            </p:cNvPr>
            <p:cNvSpPr txBox="1"/>
            <p:nvPr/>
          </p:nvSpPr>
          <p:spPr>
            <a:xfrm>
              <a:off x="0" y="2101638"/>
              <a:ext cx="705840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99215C5-92C0-3D8E-A95B-A540B04C9191}"/>
              </a:ext>
            </a:extLst>
          </p:cNvPr>
          <p:cNvGrpSpPr/>
          <p:nvPr/>
        </p:nvGrpSpPr>
        <p:grpSpPr>
          <a:xfrm>
            <a:off x="10751707" y="1028700"/>
            <a:ext cx="6507593" cy="1460124"/>
            <a:chOff x="0" y="0"/>
            <a:chExt cx="8676791" cy="1946832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21A6F1-787A-4523-7C8E-CC8E2D6EC002}"/>
                </a:ext>
              </a:extLst>
            </p:cNvPr>
            <p:cNvSpPr txBox="1"/>
            <p:nvPr/>
          </p:nvSpPr>
          <p:spPr>
            <a:xfrm>
              <a:off x="0" y="0"/>
              <a:ext cx="867679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01BA771-3D19-3EE8-8A95-A7CBB15A5518}"/>
                </a:ext>
              </a:extLst>
            </p:cNvPr>
            <p:cNvSpPr txBox="1"/>
            <p:nvPr/>
          </p:nvSpPr>
          <p:spPr>
            <a:xfrm>
              <a:off x="0" y="1295543"/>
              <a:ext cx="8676791" cy="651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C9BF586-6B96-8CB1-AD18-61124D02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8600"/>
            <a:ext cx="8382000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536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Arial</vt:lpstr>
      <vt:lpstr>Klein Bold</vt:lpstr>
      <vt:lpstr>Open Sans</vt:lpstr>
      <vt:lpstr>Helios Bold</vt:lpstr>
      <vt:lpstr>Helios</vt:lpstr>
      <vt:lpstr>Haettenschweiler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DELL</dc:creator>
  <cp:lastModifiedBy>ولاء محمد ID 444200088</cp:lastModifiedBy>
  <cp:revision>5</cp:revision>
  <dcterms:created xsi:type="dcterms:W3CDTF">2006-08-16T00:00:00Z</dcterms:created>
  <dcterms:modified xsi:type="dcterms:W3CDTF">2025-04-28T04:46:26Z</dcterms:modified>
  <dc:identifier>DAGlGO_uNhA</dc:identifier>
</cp:coreProperties>
</file>